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2"/>
  </p:notesMasterIdLst>
  <p:sldIdLst>
    <p:sldId id="426" r:id="rId3"/>
    <p:sldId id="439" r:id="rId4"/>
    <p:sldId id="447" r:id="rId5"/>
    <p:sldId id="445" r:id="rId6"/>
    <p:sldId id="499" r:id="rId7"/>
    <p:sldId id="450" r:id="rId8"/>
    <p:sldId id="449" r:id="rId9"/>
    <p:sldId id="448" r:id="rId10"/>
    <p:sldId id="453" r:id="rId11"/>
    <p:sldId id="497" r:id="rId12"/>
    <p:sldId id="500" r:id="rId13"/>
    <p:sldId id="455" r:id="rId14"/>
    <p:sldId id="452" r:id="rId15"/>
    <p:sldId id="454" r:id="rId16"/>
    <p:sldId id="456" r:id="rId17"/>
    <p:sldId id="461" r:id="rId18"/>
    <p:sldId id="462" r:id="rId19"/>
    <p:sldId id="347" r:id="rId20"/>
    <p:sldId id="405" r:id="rId21"/>
    <p:sldId id="487" r:id="rId22"/>
    <p:sldId id="427" r:id="rId23"/>
    <p:sldId id="460" r:id="rId24"/>
    <p:sldId id="357" r:id="rId25"/>
    <p:sldId id="332" r:id="rId26"/>
    <p:sldId id="478" r:id="rId27"/>
    <p:sldId id="428" r:id="rId28"/>
    <p:sldId id="395" r:id="rId29"/>
    <p:sldId id="463" r:id="rId30"/>
    <p:sldId id="432" r:id="rId31"/>
    <p:sldId id="381" r:id="rId32"/>
    <p:sldId id="384" r:id="rId33"/>
    <p:sldId id="434" r:id="rId34"/>
    <p:sldId id="435" r:id="rId35"/>
    <p:sldId id="444" r:id="rId36"/>
    <p:sldId id="443" r:id="rId37"/>
    <p:sldId id="383" r:id="rId38"/>
    <p:sldId id="492" r:id="rId39"/>
    <p:sldId id="424" r:id="rId40"/>
    <p:sldId id="367" r:id="rId41"/>
    <p:sldId id="464" r:id="rId42"/>
    <p:sldId id="486" r:id="rId43"/>
    <p:sldId id="397" r:id="rId44"/>
    <p:sldId id="436" r:id="rId45"/>
    <p:sldId id="386" r:id="rId46"/>
    <p:sldId id="438" r:id="rId47"/>
    <p:sldId id="496" r:id="rId48"/>
    <p:sldId id="351" r:id="rId49"/>
    <p:sldId id="501" r:id="rId50"/>
    <p:sldId id="389" r:id="rId51"/>
    <p:sldId id="503" r:id="rId52"/>
    <p:sldId id="502" r:id="rId53"/>
    <p:sldId id="504" r:id="rId54"/>
    <p:sldId id="493" r:id="rId55"/>
    <p:sldId id="495" r:id="rId56"/>
    <p:sldId id="490" r:id="rId57"/>
    <p:sldId id="441" r:id="rId58"/>
    <p:sldId id="373" r:id="rId59"/>
    <p:sldId id="498" r:id="rId60"/>
    <p:sldId id="273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25" autoAdjust="0"/>
    <p:restoredTop sz="96928"/>
  </p:normalViewPr>
  <p:slideViewPr>
    <p:cSldViewPr snapToGrid="0" snapToObjects="1" showGuides="1">
      <p:cViewPr varScale="1">
        <p:scale>
          <a:sx n="86" d="100"/>
          <a:sy n="86" d="100"/>
        </p:scale>
        <p:origin x="224" y="10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12/4/21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12/4/21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0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52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6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5.svg"/><Relationship Id="rId3" Type="http://schemas.openxmlformats.org/officeDocument/2006/relationships/image" Target="../media/image32.sv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3.svg"/><Relationship Id="rId5" Type="http://schemas.openxmlformats.org/officeDocument/2006/relationships/image" Target="../media/image34.svg"/><Relationship Id="rId10" Type="http://schemas.openxmlformats.org/officeDocument/2006/relationships/image" Target="../media/image62.png"/><Relationship Id="rId4" Type="http://schemas.openxmlformats.org/officeDocument/2006/relationships/image" Target="../media/image33.pn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image" Target="../media/image68.svg"/><Relationship Id="rId21" Type="http://schemas.openxmlformats.org/officeDocument/2006/relationships/image" Target="../media/image86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84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9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9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100.svg"/><Relationship Id="rId3" Type="http://schemas.openxmlformats.org/officeDocument/2006/relationships/image" Target="../media/image93.svg"/><Relationship Id="rId7" Type="http://schemas.openxmlformats.org/officeDocument/2006/relationships/image" Target="../media/image41.pn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" Type="http://schemas.openxmlformats.org/officeDocument/2006/relationships/image" Target="../media/image3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svg"/><Relationship Id="rId11" Type="http://schemas.openxmlformats.org/officeDocument/2006/relationships/image" Target="../media/image98.svg"/><Relationship Id="rId5" Type="http://schemas.openxmlformats.org/officeDocument/2006/relationships/image" Target="../media/image94.svg"/><Relationship Id="rId15" Type="http://schemas.openxmlformats.org/officeDocument/2006/relationships/image" Target="../media/image102.svg"/><Relationship Id="rId10" Type="http://schemas.openxmlformats.org/officeDocument/2006/relationships/image" Target="../media/image97.svg"/><Relationship Id="rId4" Type="http://schemas.openxmlformats.org/officeDocument/2006/relationships/image" Target="../media/image39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8.svg"/><Relationship Id="rId7" Type="http://schemas.openxmlformats.org/officeDocument/2006/relationships/image" Target="../media/image11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0.svg"/><Relationship Id="rId10" Type="http://schemas.openxmlformats.org/officeDocument/2006/relationships/image" Target="../media/image111.png"/><Relationship Id="rId4" Type="http://schemas.openxmlformats.org/officeDocument/2006/relationships/image" Target="../media/image109.png"/><Relationship Id="rId9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openxmlformats.org/officeDocument/2006/relationships/image" Target="../media/image136.jpeg"/><Relationship Id="rId2" Type="http://schemas.openxmlformats.org/officeDocument/2006/relationships/image" Target="../media/image131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26.svg"/><Relationship Id="rId18" Type="http://schemas.openxmlformats.org/officeDocument/2006/relationships/image" Target="../media/image10.png"/><Relationship Id="rId3" Type="http://schemas.openxmlformats.org/officeDocument/2006/relationships/image" Target="../media/image138.svg"/><Relationship Id="rId21" Type="http://schemas.openxmlformats.org/officeDocument/2006/relationships/image" Target="../media/image13.svg"/><Relationship Id="rId7" Type="http://schemas.openxmlformats.org/officeDocument/2006/relationships/image" Target="../media/image142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37.png"/><Relationship Id="rId16" Type="http://schemas.openxmlformats.org/officeDocument/2006/relationships/image" Target="../media/image2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46.svg"/><Relationship Id="rId5" Type="http://schemas.openxmlformats.org/officeDocument/2006/relationships/image" Target="../media/image140.svg"/><Relationship Id="rId15" Type="http://schemas.openxmlformats.org/officeDocument/2006/relationships/image" Target="../media/image28.svg"/><Relationship Id="rId10" Type="http://schemas.openxmlformats.org/officeDocument/2006/relationships/image" Target="../media/image145.png"/><Relationship Id="rId19" Type="http://schemas.openxmlformats.org/officeDocument/2006/relationships/image" Target="../media/image11.svg"/><Relationship Id="rId4" Type="http://schemas.openxmlformats.org/officeDocument/2006/relationships/image" Target="../media/image139.png"/><Relationship Id="rId9" Type="http://schemas.openxmlformats.org/officeDocument/2006/relationships/image" Target="../media/image144.svg"/><Relationship Id="rId1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13.svg"/><Relationship Id="rId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Ph.D. Exit Seminar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2338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Protocols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945068"/>
            <a:ext cx="11613312" cy="502175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Partitioned (Sharded)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node holds its copy of data.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Decision making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Agreement between nodes.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Two-Phase Commit Protocol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Blocking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Three-Phase Commit Protocol 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Expensive</a:t>
            </a:r>
            <a:endParaRPr lang="en-US" sz="2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Our Solution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Transmit then Commit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 phases &amp; non-blocking [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EDBT’18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]</a:t>
            </a:r>
            <a:endParaRPr 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Wide Area Networks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EasyCommi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 [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DAPD’20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2338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Are we done?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2539289"/>
            <a:ext cx="11613312" cy="11437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protocols support only node failures.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Cannot handle message loss, delays or network failures.</a:t>
            </a:r>
          </a:p>
        </p:txBody>
      </p:sp>
    </p:spTree>
    <p:extLst>
      <p:ext uri="{BB962C8B-B14F-4D97-AF65-F5344CB8AC3E}">
        <p14:creationId xmlns:p14="http://schemas.microsoft.com/office/powerpoint/2010/main" val="29698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Replicated Database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4693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Immutable Ledger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1830381"/>
            <a:ext cx="5600312" cy="2444131"/>
          </a:xfrm>
        </p:spPr>
        <p:txBody>
          <a:bodyPr rtlCol="0"/>
          <a:lstStyle/>
          <a:p>
            <a:pPr algn="just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Slow-path.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534513" y="6411284"/>
            <a:ext cx="6580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</a:t>
            </a:r>
            <a:r>
              <a:rPr lang="en-US" sz="2400" b="1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z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=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Hashes this sequence.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the hash. </a:t>
            </a:r>
          </a:p>
        </p:txBody>
      </p:sp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2338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Directions: Trusted Computing</a:t>
            </a:r>
            <a:endParaRPr lang="en-US" alt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402523" y="1202895"/>
            <a:ext cx="10915047" cy="46523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Recovery,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2DFDFF81-AC9E-A743-AACE-774EE742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84" y="2297243"/>
            <a:ext cx="1823986" cy="1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Directions: Serverless-Edge Computing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92663" y="1481144"/>
            <a:ext cx="11613312" cy="40958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Emerging Edge computing applications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Internet of Things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Edge Devices 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compute power and memory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Scalable and administration-free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Solution?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+ Edge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Untrusted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Byzantine attacks</a:t>
            </a:r>
            <a:endParaRPr 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Internet Of Things with solid fill">
            <a:extLst>
              <a:ext uri="{FF2B5EF4-FFF2-40B4-BE49-F238E27FC236}">
                <a16:creationId xmlns:a16="http://schemas.microsoft.com/office/drawing/2014/main" id="{E52EE85B-F117-A945-94DE-83841FBC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8852" y="2289747"/>
            <a:ext cx="2278506" cy="22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7532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Directions: Geo-Scale Consensus*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56E-9461-3C4D-B764-E49FA6C5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D709DCB-5CF9-954E-82FB-27151B01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76" y="285905"/>
            <a:ext cx="10073390" cy="55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1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FE19-E57C-1E46-AF13-1C3C3892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F9619E-0E35-FD4F-AA51-2FFFF1BF4666}"/>
              </a:ext>
            </a:extLst>
          </p:cNvPr>
          <p:cNvSpPr txBox="1">
            <a:spLocks/>
          </p:cNvSpPr>
          <p:nvPr/>
        </p:nvSpPr>
        <p:spPr bwMode="auto">
          <a:xfrm>
            <a:off x="0" y="67179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AE00518-D790-884B-9679-CCB85A9A2765}"/>
              </a:ext>
            </a:extLst>
          </p:cNvPr>
          <p:cNvSpPr txBox="1">
            <a:spLocks/>
          </p:cNvSpPr>
          <p:nvPr/>
        </p:nvSpPr>
        <p:spPr bwMode="auto">
          <a:xfrm>
            <a:off x="162682" y="618049"/>
            <a:ext cx="12029318" cy="5412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decentralized and democratic agreement.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Existing commit protocols expensive and blocking. 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Use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EasyCommit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and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GeoScale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EasyCommit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protocols.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Commit protocols cannot handle byzantine attacks.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Existing byzantine fault-tolerant protocols limited.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PoE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Linear, Uses speculative execution and supports out-of-order processing.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RCC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Parallel, Democratic and can employ any efficient protocol at its core.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ResilientDB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Fulfills the dream of high-throughput blockchain fabric.</a:t>
            </a:r>
          </a:p>
        </p:txBody>
      </p:sp>
    </p:spTree>
    <p:extLst>
      <p:ext uri="{BB962C8B-B14F-4D97-AF65-F5344CB8AC3E}">
        <p14:creationId xmlns:p14="http://schemas.microsoft.com/office/powerpoint/2010/main" val="167056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FE19-E57C-1E46-AF13-1C3C3892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F9619E-0E35-FD4F-AA51-2FFFF1BF4666}"/>
              </a:ext>
            </a:extLst>
          </p:cNvPr>
          <p:cNvSpPr txBox="1">
            <a:spLocks/>
          </p:cNvSpPr>
          <p:nvPr/>
        </p:nvSpPr>
        <p:spPr bwMode="auto">
          <a:xfrm>
            <a:off x="0" y="82169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Expolab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Team (Heartful Thanks)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A0590F-E68B-EF46-B29D-2A3B648053D4}"/>
              </a:ext>
            </a:extLst>
          </p:cNvPr>
          <p:cNvSpPr txBox="1">
            <a:spLocks/>
          </p:cNvSpPr>
          <p:nvPr/>
        </p:nvSpPr>
        <p:spPr bwMode="auto">
          <a:xfrm>
            <a:off x="791708" y="4197071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DDEB875-C8B6-4B44-A688-1B0C8F42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03" y="2316912"/>
            <a:ext cx="1410120" cy="188015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9D54A3-7F91-DC49-BC23-60E9314C16E9}"/>
              </a:ext>
            </a:extLst>
          </p:cNvPr>
          <p:cNvSpPr txBox="1">
            <a:spLocks/>
          </p:cNvSpPr>
          <p:nvPr/>
        </p:nvSpPr>
        <p:spPr bwMode="auto">
          <a:xfrm>
            <a:off x="818596" y="1905546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Efficient Advisor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27BB56-742A-224E-AA08-81BAFE800C27}"/>
              </a:ext>
            </a:extLst>
          </p:cNvPr>
          <p:cNvSpPr txBox="1">
            <a:spLocks/>
          </p:cNvSpPr>
          <p:nvPr/>
        </p:nvSpPr>
        <p:spPr bwMode="auto">
          <a:xfrm>
            <a:off x="5690519" y="3084230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A2DE56AC-5B88-0047-A2C0-F22ACF0E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75" y="1240558"/>
            <a:ext cx="1627100" cy="16271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801B7F5-4250-6C44-9F96-24AA2F692E8D}"/>
              </a:ext>
            </a:extLst>
          </p:cNvPr>
          <p:cNvSpPr txBox="1">
            <a:spLocks/>
          </p:cNvSpPr>
          <p:nvPr/>
        </p:nvSpPr>
        <p:spPr bwMode="auto">
          <a:xfrm>
            <a:off x="8693942" y="3084230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6271786-1BFA-474D-8A6D-4738BD14D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05" y="1210578"/>
            <a:ext cx="2419966" cy="162709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4196CEF-4059-2541-BF19-2AD4B8334B7D}"/>
              </a:ext>
            </a:extLst>
          </p:cNvPr>
          <p:cNvSpPr txBox="1">
            <a:spLocks/>
          </p:cNvSpPr>
          <p:nvPr/>
        </p:nvSpPr>
        <p:spPr bwMode="auto">
          <a:xfrm>
            <a:off x="5919375" y="732960"/>
            <a:ext cx="4744920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 Co-authors</a:t>
            </a:r>
          </a:p>
        </p:txBody>
      </p:sp>
      <p:pic>
        <p:nvPicPr>
          <p:cNvPr id="15" name="Picture 14" descr="A person wearing a black jacket&#10;&#10;Description automatically generated with low confidence">
            <a:extLst>
              <a:ext uri="{FF2B5EF4-FFF2-40B4-BE49-F238E27FC236}">
                <a16:creationId xmlns:a16="http://schemas.microsoft.com/office/drawing/2014/main" id="{BCB50048-98BB-6049-8C07-26F949D78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091" y="4161709"/>
            <a:ext cx="1579310" cy="1579310"/>
          </a:xfrm>
          <a:prstGeom prst="rect">
            <a:avLst/>
          </a:prstGeom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75E9736-8E8C-144C-98E8-5073AD527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296" y="4161709"/>
            <a:ext cx="1579310" cy="1579310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24967D9-4C49-1743-8B8F-B8AD4C9B0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068" y="4161708"/>
            <a:ext cx="1579310" cy="158550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B1BDCB26-7D2B-5E40-A32A-044A1D51F255}"/>
              </a:ext>
            </a:extLst>
          </p:cNvPr>
          <p:cNvSpPr txBox="1">
            <a:spLocks/>
          </p:cNvSpPr>
          <p:nvPr/>
        </p:nvSpPr>
        <p:spPr bwMode="auto">
          <a:xfrm>
            <a:off x="5013015" y="5803537"/>
            <a:ext cx="189570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Thamir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Qadah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35A7D79-B93B-1340-99C5-DF995738DA77}"/>
              </a:ext>
            </a:extLst>
          </p:cNvPr>
          <p:cNvSpPr txBox="1">
            <a:spLocks/>
          </p:cNvSpPr>
          <p:nvPr/>
        </p:nvSpPr>
        <p:spPr bwMode="auto">
          <a:xfrm>
            <a:off x="7238587" y="5803537"/>
            <a:ext cx="231014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Shubham Pandey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771F552-30D0-4348-AC33-2A2C2601FDE0}"/>
              </a:ext>
            </a:extLst>
          </p:cNvPr>
          <p:cNvSpPr txBox="1">
            <a:spLocks/>
          </p:cNvSpPr>
          <p:nvPr/>
        </p:nvSpPr>
        <p:spPr bwMode="auto">
          <a:xfrm>
            <a:off x="9788657" y="5803537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Rohan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Sogani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5464497-8DC2-DA46-96E2-ED9B7584D7ED}"/>
              </a:ext>
            </a:extLst>
          </p:cNvPr>
          <p:cNvSpPr txBox="1">
            <a:spLocks/>
          </p:cNvSpPr>
          <p:nvPr/>
        </p:nvSpPr>
        <p:spPr bwMode="auto">
          <a:xfrm>
            <a:off x="6102220" y="3729858"/>
            <a:ext cx="4744920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Non-faulty Co-authors</a:t>
            </a:r>
          </a:p>
        </p:txBody>
      </p:sp>
    </p:spTree>
    <p:extLst>
      <p:ext uri="{BB962C8B-B14F-4D97-AF65-F5344CB8AC3E}">
        <p14:creationId xmlns:p14="http://schemas.microsoft.com/office/powerpoint/2010/main" val="8472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3" grpId="0"/>
      <p:bldP spid="20" grpId="0"/>
      <p:bldP spid="21" grpId="0"/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FE19-E57C-1E46-AF13-1C3C3892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F9619E-0E35-FD4F-AA51-2FFFF1BF4666}"/>
              </a:ext>
            </a:extLst>
          </p:cNvPr>
          <p:cNvSpPr txBox="1">
            <a:spLocks/>
          </p:cNvSpPr>
          <p:nvPr/>
        </p:nvSpPr>
        <p:spPr bwMode="auto">
          <a:xfrm>
            <a:off x="0" y="67179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Special Acknowledgments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AE00518-D790-884B-9679-CCB85A9A2765}"/>
              </a:ext>
            </a:extLst>
          </p:cNvPr>
          <p:cNvSpPr txBox="1">
            <a:spLocks/>
          </p:cNvSpPr>
          <p:nvPr/>
        </p:nvSpPr>
        <p:spPr bwMode="auto">
          <a:xfrm>
            <a:off x="162682" y="616895"/>
            <a:ext cx="12029318" cy="5415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Dahlia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Malkhi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(Internship Advisor, Novi / Diem)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Cindy Rubio González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and 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Aditya Thakur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(Thesis Committee, UC Davis)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Amar El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Abbadi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(UC Santa Barbara) and 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Jason Lowe-Power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(UC Davis) – Qual Committee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Faisal Nawab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(UC Irvine) and Natacha Crooks (UC Berkeley) – Collaborators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Dipak Ghosal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(UC Davis) – CS Graduate Chair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Jessica Stoller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Alyssa Bates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, and 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Noreen Johnson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– UC Davis, Graduate Staff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Santosh Kumar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(Dad), 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Manju Gupta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(Mom) and </a:t>
            </a:r>
            <a:r>
              <a:rPr lang="en-US" sz="2200" b="1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Shrey</a:t>
            </a: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Gupta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(Bro, Emory University)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Rashmi Kumar</a:t>
            </a:r>
            <a:r>
              <a:rPr lang="en-US" sz="22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–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68825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Management,  2021.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Storage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Sharded or Partitioned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 Verification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Bloom Filters, Stacked Filters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Query Optimization and Data-Management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efficient indexing.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Patricia Merkle-Trees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Distributed and/or Partitioned.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Authenticated LSMs.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Desired Properties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Data Control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18401</TotalTime>
  <Words>2268</Words>
  <Application>Microsoft Macintosh PowerPoint</Application>
  <PresentationFormat>Widescreen</PresentationFormat>
  <Paragraphs>490</Paragraphs>
  <Slides>59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PowerPoint Presentation</vt:lpstr>
      <vt:lpstr>Solution???</vt:lpstr>
      <vt:lpstr>Desired Properties</vt:lpstr>
      <vt:lpstr>Decentralization  Data Control</vt:lpstr>
      <vt:lpstr>Democracy  Vote</vt:lpstr>
      <vt:lpstr>Commit Protocols</vt:lpstr>
      <vt:lpstr>Are we done?</vt:lpstr>
      <vt:lpstr>Everything is fine until there are Adversaries!</vt:lpstr>
      <vt:lpstr>Decentralization  Replicated Database</vt:lpstr>
      <vt:lpstr>Voting Rules  Consensus</vt:lpstr>
      <vt:lpstr> Byzantine-Fault Tolerant Consensus</vt:lpstr>
      <vt:lpstr>Minimal Expectations!</vt:lpstr>
      <vt:lpstr>Minimal Expectations!</vt:lpstr>
      <vt:lpstr>Immutable Ledger  Blockchain</vt:lpstr>
      <vt:lpstr>Blockchain Applications??</vt:lpstr>
      <vt:lpstr>There are many more…</vt:lpstr>
      <vt:lpstr>Why only Cryptocurrencies?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Future Directions: Trusted Computing</vt:lpstr>
      <vt:lpstr>Future Directions: Serverless-Edge Computing</vt:lpstr>
      <vt:lpstr>Future Directions: Geo-Scale Consensus*</vt:lpstr>
      <vt:lpstr>PowerPoint Presentation</vt:lpstr>
      <vt:lpstr>PowerPoint Presentation</vt:lpstr>
      <vt:lpstr>PowerPoint Presentation</vt:lpstr>
      <vt:lpstr>Publications</vt:lpstr>
      <vt:lpstr>Publications</vt:lpstr>
      <vt:lpstr>What if replicas are globally scattered?</vt:lpstr>
      <vt:lpstr>Secure Ordering Solution</vt:lpstr>
      <vt:lpstr>PowerPoint Presentation</vt:lpstr>
      <vt:lpstr>Future Directions… Blockchain Storage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762</cp:revision>
  <dcterms:created xsi:type="dcterms:W3CDTF">2018-08-17T23:07:33Z</dcterms:created>
  <dcterms:modified xsi:type="dcterms:W3CDTF">2021-12-06T01:37:17Z</dcterms:modified>
  <cp:category/>
</cp:coreProperties>
</file>